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Inter" panose="020B0604020202020204" charset="0"/>
      <p:regular r:id="rId9"/>
      <p:bold r:id="rId10"/>
      <p:italic r:id="rId11"/>
      <p:boldItalic r:id="rId12"/>
    </p:embeddedFont>
    <p:embeddedFont>
      <p:font typeface="Inter Light" panose="020B0604020202020204" charset="0"/>
      <p:regular r:id="rId13"/>
      <p:bold r:id="rId14"/>
      <p:italic r:id="rId15"/>
      <p:boldItalic r:id="rId16"/>
    </p:embeddedFont>
    <p:embeddedFont>
      <p:font typeface="Inter SemiBold" panose="020B0604020202020204" charset="0"/>
      <p:regular r:id="rId17"/>
      <p:bold r:id="rId18"/>
      <p:italic r:id="rId19"/>
      <p:boldItalic r:id="rId20"/>
    </p:embeddedFont>
    <p:embeddedFont>
      <p:font typeface="JetBrains Mon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2732246" y="603940"/>
            <a:ext cx="6817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Ready for Departure</a:t>
            </a: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4645364" y="1435240"/>
            <a:ext cx="2901271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64748B"/>
                </a:solidFill>
                <a:latin typeface="Inter Light"/>
                <a:ea typeface="Inter Light"/>
                <a:cs typeface="Inter Light"/>
                <a:sym typeface="Inter Light"/>
              </a:rPr>
              <a:t>Full Stack Web GIS</a:t>
            </a:r>
            <a:r>
              <a:rPr lang="tr-TR" sz="1800" b="0" i="0" u="none" strike="noStrike" cap="none" dirty="0">
                <a:solidFill>
                  <a:srgbClr val="64748B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en-US" sz="1800" b="0" i="0" u="none" strike="noStrike" cap="none" dirty="0">
                <a:solidFill>
                  <a:srgbClr val="64748B"/>
                </a:solidFill>
                <a:latin typeface="Inter Light"/>
                <a:ea typeface="Inter Light"/>
                <a:cs typeface="Inter Light"/>
                <a:sym typeface="Inter Light"/>
              </a:rPr>
              <a:t>Project</a:t>
            </a:r>
            <a:endParaRPr dirty="0"/>
          </a:p>
        </p:txBody>
      </p:sp>
      <p:sp>
        <p:nvSpPr>
          <p:cNvPr id="86" name="Google Shape;86;p13"/>
          <p:cNvSpPr txBox="1"/>
          <p:nvPr/>
        </p:nvSpPr>
        <p:spPr>
          <a:xfrm>
            <a:off x="4896150" y="5639475"/>
            <a:ext cx="2489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F172A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Mustafa  </a:t>
            </a:r>
            <a:r>
              <a:rPr lang="en-US" sz="2100" b="0" i="0" u="none" strike="noStrike" cap="none">
                <a:solidFill>
                  <a:srgbClr val="0F172A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</a:t>
            </a:r>
            <a:r>
              <a:rPr lang="en-US" sz="2100">
                <a:solidFill>
                  <a:srgbClr val="0F172A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</a:t>
            </a:r>
            <a:r>
              <a:rPr lang="en-US" sz="2100" b="0" i="0" u="none" strike="noStrike" cap="none">
                <a:solidFill>
                  <a:srgbClr val="0F172A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lim Issı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1750" y="2062162"/>
            <a:ext cx="523875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571500" y="1909762"/>
            <a:ext cx="523875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A web-based simulation where users act as ATC/Pilots to determine correct runway headings using real-world data.</a:t>
            </a:r>
            <a:endParaRPr/>
          </a:p>
        </p:txBody>
      </p:sp>
      <p:pic>
        <p:nvPicPr>
          <p:cNvPr id="94" name="Google Shape;94;p14" title="gameplay.png"/>
          <p:cNvPicPr preferRelativeResize="0"/>
          <p:nvPr/>
        </p:nvPicPr>
        <p:blipFill rotWithShape="1">
          <a:blip r:embed="rId5">
            <a:alphaModFix/>
          </a:blip>
          <a:srcRect l="16070" r="16063"/>
          <a:stretch/>
        </p:blipFill>
        <p:spPr>
          <a:xfrm>
            <a:off x="6381750" y="2062162"/>
            <a:ext cx="5238749" cy="38100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857250" y="3014662"/>
            <a:ext cx="4953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Objective: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Navigate to target cities using precise WGS84 coordinates.</a:t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857250" y="3814762"/>
            <a:ext cx="4953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Mechanics: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Calculate bearing angles on a global map interface.</a:t>
            </a: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857250" y="4614862"/>
            <a:ext cx="4953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Core Tech: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Utilizes </a:t>
            </a: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Turf.js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for Geodesic (Great Circle) calculations.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857250" y="5414962"/>
            <a:ext cx="4953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Focus: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Engineering accuracy over arcade-style physics.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571500" y="571500"/>
            <a:ext cx="1160145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Project Concept: Gamified WebGIS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71500" y="1247775"/>
            <a:ext cx="11049000" cy="19050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500" y="3052762"/>
            <a:ext cx="190500" cy="20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500" y="3852862"/>
            <a:ext cx="190500" cy="20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500" y="4652962"/>
            <a:ext cx="190500" cy="20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500" y="5453062"/>
            <a:ext cx="190500" cy="20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501354"/>
            <a:ext cx="3492400" cy="2931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49650" y="2501354"/>
            <a:ext cx="3492549" cy="2931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127950" y="2501354"/>
            <a:ext cx="3492400" cy="293161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/>
          <p:nvPr/>
        </p:nvSpPr>
        <p:spPr>
          <a:xfrm>
            <a:off x="794228" y="3549104"/>
            <a:ext cx="3046943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Compute &amp; OS</a:t>
            </a:r>
            <a:endParaRPr/>
          </a:p>
        </p:txBody>
      </p:sp>
      <p:sp>
        <p:nvSpPr>
          <p:cNvPr id="114" name="Google Shape;114;p15"/>
          <p:cNvSpPr txBox="1"/>
          <p:nvPr/>
        </p:nvSpPr>
        <p:spPr>
          <a:xfrm>
            <a:off x="866775" y="3949154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AWS EC2</a:t>
            </a: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 (Stockholm Region)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866775" y="4345334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Ubuntu Linux Environment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866775" y="4741515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PM2 Process Manager</a:t>
            </a:r>
            <a:endParaRPr/>
          </a:p>
        </p:txBody>
      </p:sp>
      <p:sp>
        <p:nvSpPr>
          <p:cNvPr id="117" name="Google Shape;117;p15"/>
          <p:cNvSpPr txBox="1"/>
          <p:nvPr/>
        </p:nvSpPr>
        <p:spPr>
          <a:xfrm>
            <a:off x="4572375" y="3549104"/>
            <a:ext cx="3047099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Data Persistence</a:t>
            </a: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4644925" y="3949154"/>
            <a:ext cx="2901999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MongoDB Atlas</a:t>
            </a: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 (NoSQL)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4644925" y="4345334"/>
            <a:ext cx="2901999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Flexible JSON Structure</a:t>
            </a:r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4644925" y="4741515"/>
            <a:ext cx="2901999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Cloud-hosted Scalability</a:t>
            </a: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8350679" y="3549104"/>
            <a:ext cx="3046943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Application Layer</a:t>
            </a:r>
            <a:endParaRPr/>
          </a:p>
        </p:txBody>
      </p:sp>
      <p:sp>
        <p:nvSpPr>
          <p:cNvPr id="122" name="Google Shape;122;p15"/>
          <p:cNvSpPr txBox="1"/>
          <p:nvPr/>
        </p:nvSpPr>
        <p:spPr>
          <a:xfrm>
            <a:off x="8423225" y="3949154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Node.js &amp; Express</a:t>
            </a: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 Backend</a:t>
            </a:r>
            <a:endParaRPr/>
          </a:p>
        </p:txBody>
      </p:sp>
      <p:sp>
        <p:nvSpPr>
          <p:cNvPr id="123" name="Google Shape;123;p15"/>
          <p:cNvSpPr txBox="1"/>
          <p:nvPr/>
        </p:nvSpPr>
        <p:spPr>
          <a:xfrm>
            <a:off x="8423225" y="4345334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Leaflet.js Frontend Map</a:t>
            </a: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8423225" y="4741515"/>
            <a:ext cx="2901850" cy="24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RESTful API Design</a:t>
            </a:r>
            <a:endParaRPr/>
          </a:p>
        </p:txBody>
      </p:sp>
      <p:pic>
        <p:nvPicPr>
          <p:cNvPr id="125" name="Google Shape;125;p15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031950" y="2844254"/>
            <a:ext cx="5715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95826" y="2844254"/>
            <a:ext cx="4000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674125" y="2844254"/>
            <a:ext cx="4000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5"/>
          <p:cNvSpPr txBox="1"/>
          <p:nvPr/>
        </p:nvSpPr>
        <p:spPr>
          <a:xfrm>
            <a:off x="571500" y="571500"/>
            <a:ext cx="1160145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Cloud-Native Architecture</a:t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571500" y="1247775"/>
            <a:ext cx="11049000" cy="19050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6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090737"/>
            <a:ext cx="5238750" cy="37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6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81750" y="2090737"/>
            <a:ext cx="5238750" cy="37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 txBox="1"/>
          <p:nvPr/>
        </p:nvSpPr>
        <p:spPr>
          <a:xfrm>
            <a:off x="962025" y="2481262"/>
            <a:ext cx="468058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525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EA5E9"/>
                </a:solidFill>
                <a:latin typeface="Inter"/>
                <a:ea typeface="Inter"/>
                <a:cs typeface="Inter"/>
                <a:sym typeface="Inter"/>
              </a:rPr>
              <a:t>User Roles</a:t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962025" y="2900362"/>
            <a:ext cx="4457700" cy="9525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6772275" y="2481262"/>
            <a:ext cx="468058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19375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EA5E9"/>
                </a:solidFill>
                <a:latin typeface="Inter"/>
                <a:ea typeface="Inter"/>
                <a:cs typeface="Inter"/>
                <a:sym typeface="Inter"/>
              </a:rPr>
              <a:t>Security Protocols</a:t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6772275" y="2900362"/>
            <a:ext cx="4457700" cy="9525"/>
          </a:xfrm>
          <a:prstGeom prst="rect">
            <a:avLst/>
          </a:prstGeom>
          <a:solidFill>
            <a:srgbClr val="CBD5E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16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2025" y="2500312"/>
            <a:ext cx="281285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 txBox="1"/>
          <p:nvPr/>
        </p:nvSpPr>
        <p:spPr>
          <a:xfrm>
            <a:off x="962025" y="3148012"/>
            <a:ext cx="4457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          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Quick play, no DB record.</a:t>
            </a:r>
            <a:endParaRPr/>
          </a:p>
        </p:txBody>
      </p:sp>
      <p:sp>
        <p:nvSpPr>
          <p:cNvPr id="143" name="Google Shape;143;p16"/>
          <p:cNvSpPr txBox="1"/>
          <p:nvPr/>
        </p:nvSpPr>
        <p:spPr>
          <a:xfrm>
            <a:off x="962025" y="3656558"/>
            <a:ext cx="4457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         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Saves scores &amp; tracks progress.</a:t>
            </a:r>
            <a:endParaRPr/>
          </a:p>
        </p:txBody>
      </p:sp>
      <p:sp>
        <p:nvSpPr>
          <p:cNvPr id="144" name="Google Shape;144;p16"/>
          <p:cNvSpPr txBox="1"/>
          <p:nvPr/>
        </p:nvSpPr>
        <p:spPr>
          <a:xfrm>
            <a:off x="962025" y="4165103"/>
            <a:ext cx="4457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           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Debug mode &amp; system oversight.</a:t>
            </a:r>
            <a:endParaRPr/>
          </a:p>
        </p:txBody>
      </p:sp>
      <p:pic>
        <p:nvPicPr>
          <p:cNvPr id="145" name="Google Shape;145;p16" descr="imag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72275" y="2500312"/>
            <a:ext cx="224135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6"/>
          <p:cNvSpPr txBox="1"/>
          <p:nvPr/>
        </p:nvSpPr>
        <p:spPr>
          <a:xfrm>
            <a:off x="6772275" y="3148012"/>
            <a:ext cx="4457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JWT Auth: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JSON Web Tokens for secure, stateless session management.</a:t>
            </a: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6772275" y="3900487"/>
            <a:ext cx="4457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Bcrypt: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Industry-standard hashing algorithms for password encryption.</a:t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6772275" y="4652962"/>
            <a:ext cx="4457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Helmet.js:</a:t>
            </a:r>
            <a:r>
              <a:rPr lang="en-US" sz="1500" b="0" i="0" u="none" strike="noStrike" cap="non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Middleware for securing HTTP headers.</a:t>
            </a:r>
            <a:endParaRPr/>
          </a:p>
        </p:txBody>
      </p:sp>
      <p:pic>
        <p:nvPicPr>
          <p:cNvPr id="149" name="Google Shape;149;p16" descr="image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19163" y="3138487"/>
            <a:ext cx="542925" cy="289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 descr="image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62038" y="3651783"/>
            <a:ext cx="457200" cy="289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 descr="image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00138" y="4165128"/>
            <a:ext cx="581025" cy="28947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 txBox="1"/>
          <p:nvPr/>
        </p:nvSpPr>
        <p:spPr>
          <a:xfrm>
            <a:off x="571500" y="571500"/>
            <a:ext cx="1160145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Features &amp; Security</a:t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571500" y="1247775"/>
            <a:ext cx="11049000" cy="19050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2647950"/>
            <a:ext cx="355595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 descr="imag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17950" y="2647950"/>
            <a:ext cx="3555950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 descr="image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064400" y="2647950"/>
            <a:ext cx="3555950" cy="176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 txBox="1"/>
          <p:nvPr/>
        </p:nvSpPr>
        <p:spPr>
          <a:xfrm>
            <a:off x="571500" y="4791075"/>
            <a:ext cx="11049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1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Performance metrics verified using </a:t>
            </a:r>
            <a:r>
              <a:rPr lang="en-US" sz="1500" b="1" i="1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Artillery.io</a:t>
            </a:r>
            <a:r>
              <a:rPr lang="en-US" sz="1500" b="0" i="1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 load testing framework.</a:t>
            </a:r>
            <a:endParaRPr/>
          </a:p>
        </p:txBody>
      </p:sp>
      <p:sp>
        <p:nvSpPr>
          <p:cNvPr id="163" name="Google Shape;163;p17"/>
          <p:cNvSpPr txBox="1"/>
          <p:nvPr/>
        </p:nvSpPr>
        <p:spPr>
          <a:xfrm>
            <a:off x="762000" y="2876550"/>
            <a:ext cx="317495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0F172A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600</a:t>
            </a:r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762000" y="3695700"/>
            <a:ext cx="317495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Requests / Min</a:t>
            </a:r>
            <a:endParaRPr/>
          </a:p>
        </p:txBody>
      </p:sp>
      <p:sp>
        <p:nvSpPr>
          <p:cNvPr id="165" name="Google Shape;165;p17"/>
          <p:cNvSpPr txBox="1"/>
          <p:nvPr/>
        </p:nvSpPr>
        <p:spPr>
          <a:xfrm>
            <a:off x="762000" y="4019550"/>
            <a:ext cx="317495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LOAD CAPACITY</a:t>
            </a:r>
            <a:endParaRPr/>
          </a:p>
        </p:txBody>
      </p:sp>
      <p:sp>
        <p:nvSpPr>
          <p:cNvPr id="166" name="Google Shape;166;p17"/>
          <p:cNvSpPr txBox="1"/>
          <p:nvPr/>
        </p:nvSpPr>
        <p:spPr>
          <a:xfrm>
            <a:off x="4508450" y="2876550"/>
            <a:ext cx="317495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0F172A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70ms</a:t>
            </a:r>
            <a:endParaRPr/>
          </a:p>
        </p:txBody>
      </p:sp>
      <p:sp>
        <p:nvSpPr>
          <p:cNvPr id="167" name="Google Shape;167;p17"/>
          <p:cNvSpPr txBox="1"/>
          <p:nvPr/>
        </p:nvSpPr>
        <p:spPr>
          <a:xfrm>
            <a:off x="4508450" y="3695700"/>
            <a:ext cx="317495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Average Latency</a:t>
            </a: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4508450" y="4019550"/>
            <a:ext cx="317495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RESPONSE TIME</a:t>
            </a:r>
            <a:endParaRPr/>
          </a:p>
        </p:txBody>
      </p:sp>
      <p:sp>
        <p:nvSpPr>
          <p:cNvPr id="169" name="Google Shape;169;p17"/>
          <p:cNvSpPr txBox="1"/>
          <p:nvPr/>
        </p:nvSpPr>
        <p:spPr>
          <a:xfrm>
            <a:off x="8254900" y="2876550"/>
            <a:ext cx="317495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10B98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0%</a:t>
            </a:r>
            <a:endParaRPr/>
          </a:p>
        </p:txBody>
      </p:sp>
      <p:sp>
        <p:nvSpPr>
          <p:cNvPr id="170" name="Google Shape;170;p17"/>
          <p:cNvSpPr txBox="1"/>
          <p:nvPr/>
        </p:nvSpPr>
        <p:spPr>
          <a:xfrm>
            <a:off x="8254900" y="3695700"/>
            <a:ext cx="317495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Error Rate</a:t>
            </a:r>
            <a:endParaRPr/>
          </a:p>
        </p:txBody>
      </p:sp>
      <p:sp>
        <p:nvSpPr>
          <p:cNvPr id="171" name="Google Shape;171;p17"/>
          <p:cNvSpPr txBox="1"/>
          <p:nvPr/>
        </p:nvSpPr>
        <p:spPr>
          <a:xfrm>
            <a:off x="8254900" y="4019550"/>
            <a:ext cx="317495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EA5E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RELIABILITY</a:t>
            </a:r>
            <a:endParaRPr/>
          </a:p>
        </p:txBody>
      </p:sp>
      <p:sp>
        <p:nvSpPr>
          <p:cNvPr id="172" name="Google Shape;172;p17"/>
          <p:cNvSpPr txBox="1"/>
          <p:nvPr/>
        </p:nvSpPr>
        <p:spPr>
          <a:xfrm>
            <a:off x="571500" y="571500"/>
            <a:ext cx="1160145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Engineering Validation</a:t>
            </a:r>
            <a:endParaRPr/>
          </a:p>
        </p:txBody>
      </p:sp>
      <p:sp>
        <p:nvSpPr>
          <p:cNvPr id="173" name="Google Shape;173;p17"/>
          <p:cNvSpPr/>
          <p:nvPr/>
        </p:nvSpPr>
        <p:spPr>
          <a:xfrm>
            <a:off x="571500" y="1247775"/>
            <a:ext cx="11049000" cy="19050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8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1500" y="1376362"/>
            <a:ext cx="11049000" cy="4105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895275" y="1895125"/>
            <a:ext cx="7020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>
                <a:solidFill>
                  <a:srgbClr val="0F172A"/>
                </a:solidFill>
                <a:latin typeface="Inter"/>
                <a:ea typeface="Inter"/>
                <a:cs typeface="Inter"/>
                <a:sym typeface="Inter"/>
              </a:rPr>
              <a:t>Thank You!</a:t>
            </a:r>
            <a:endParaRPr/>
          </a:p>
        </p:txBody>
      </p:sp>
      <p:sp>
        <p:nvSpPr>
          <p:cNvPr id="180" name="Google Shape;180;p18"/>
          <p:cNvSpPr txBox="1"/>
          <p:nvPr/>
        </p:nvSpPr>
        <p:spPr>
          <a:xfrm>
            <a:off x="-547725" y="2845862"/>
            <a:ext cx="99060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475569"/>
                </a:solidFill>
                <a:latin typeface="Inter"/>
                <a:ea typeface="Inter"/>
                <a:cs typeface="Inter"/>
                <a:sym typeface="Inter"/>
              </a:rPr>
              <a:t>Q&amp;A Session</a:t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2752725" y="3742283"/>
            <a:ext cx="3638700" cy="581100"/>
          </a:xfrm>
          <a:prstGeom prst="roundRect">
            <a:avLst>
              <a:gd name="adj" fmla="val 9836"/>
            </a:avLst>
          </a:prstGeom>
          <a:solidFill>
            <a:srgbClr val="0F17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2958075" y="3894225"/>
            <a:ext cx="32280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http://56.228.7.59:30</a:t>
            </a:r>
            <a:r>
              <a:rPr lang="en-US" sz="1800" b="1">
                <a:solidFill>
                  <a:srgbClr val="FFFFFF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</a:t>
            </a:r>
            <a:r>
              <a:rPr lang="en-US" sz="1800" b="1" i="0" u="none" strike="noStrike" cap="none">
                <a:solidFill>
                  <a:srgbClr val="FFFFFF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</a:t>
            </a:r>
            <a:endParaRPr/>
          </a:p>
        </p:txBody>
      </p:sp>
      <p:sp>
        <p:nvSpPr>
          <p:cNvPr id="183" name="Google Shape;183;p18"/>
          <p:cNvSpPr txBox="1"/>
          <p:nvPr/>
        </p:nvSpPr>
        <p:spPr>
          <a:xfrm>
            <a:off x="-547725" y="4572808"/>
            <a:ext cx="9906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Live Demo Available</a:t>
            </a:r>
            <a:endParaRPr/>
          </a:p>
        </p:txBody>
      </p:sp>
      <p:pic>
        <p:nvPicPr>
          <p:cNvPr id="184" name="Google Shape;184;p18" title="fram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8175" y="1814963"/>
            <a:ext cx="3227924" cy="322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Widescreen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Inter Light</vt:lpstr>
      <vt:lpstr>Inter SemiBold</vt:lpstr>
      <vt:lpstr>Calibri</vt:lpstr>
      <vt:lpstr>JetBrains Mono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MUSTAFA SELİM ISSI</cp:lastModifiedBy>
  <cp:revision>1</cp:revision>
  <dcterms:modified xsi:type="dcterms:W3CDTF">2026-01-15T19:14:20Z</dcterms:modified>
</cp:coreProperties>
</file>